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580" r:id="rId2"/>
    <p:sldId id="593" r:id="rId3"/>
    <p:sldId id="617" r:id="rId4"/>
    <p:sldId id="616" r:id="rId5"/>
    <p:sldId id="618" r:id="rId6"/>
    <p:sldId id="741" r:id="rId7"/>
    <p:sldId id="526" r:id="rId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90"/>
    <p:restoredTop sz="94626"/>
  </p:normalViewPr>
  <p:slideViewPr>
    <p:cSldViewPr snapToGrid="0" snapToObjects="1">
      <p:cViewPr varScale="1">
        <p:scale>
          <a:sx n="131" d="100"/>
          <a:sy n="131" d="100"/>
        </p:scale>
        <p:origin x="18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tiff>
</file>

<file path=ppt/media/image4.tiff>
</file>

<file path=ppt/media/image5.png>
</file>

<file path=ppt/media/image5.tiff>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828800"/>
            <a:ext cx="7772400" cy="900546"/>
          </a:xfrm>
        </p:spPr>
        <p:txBody>
          <a:bodyPr anchor="b"/>
          <a:lstStyle>
            <a:lvl1pPr algn="l">
              <a:defRPr/>
            </a:lvl1pPr>
          </a:lstStyle>
          <a:p>
            <a:r>
              <a:rPr lang="en-US" dirty="0"/>
              <a:t>Click To Edit Master Title Style</a:t>
            </a:r>
          </a:p>
        </p:txBody>
      </p:sp>
      <p:cxnSp>
        <p:nvCxnSpPr>
          <p:cNvPr id="8" name="Straight Connector 7"/>
          <p:cNvCxnSpPr/>
          <p:nvPr userDrawn="1"/>
        </p:nvCxnSpPr>
        <p:spPr>
          <a:xfrm>
            <a:off x="685800" y="28194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685800" y="2895600"/>
            <a:ext cx="64008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9"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859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5" name="Picture 4" descr="C:\Users\njones\Dropbox (2U)\Work\Designing Slides\SMU\Design Brief\logo\logo_datasci_SMU.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71600" y="2778677"/>
            <a:ext cx="6503987" cy="574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1709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8072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722313" y="44069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2855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3982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417638"/>
            <a:ext cx="4040188"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90800"/>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417638"/>
            <a:ext cx="4041775"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66981" y="2590800"/>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1274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354039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3824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641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a:spLocks noGrp="1"/>
          </p:cNvSpPr>
          <p:nvPr>
            <p:ph type="title" hasCustomPrompt="1"/>
          </p:nvPr>
        </p:nvSpPr>
        <p:spPr>
          <a:xfrm>
            <a:off x="457200" y="228600"/>
            <a:ext cx="8229600" cy="1143000"/>
          </a:xfrm>
        </p:spPr>
        <p:txBody>
          <a:bodyPr/>
          <a:lstStyle/>
          <a:p>
            <a:r>
              <a:rPr lang="en-US" dirty="0"/>
              <a:t>Click To Edit Master Title Style</a:t>
            </a:r>
          </a:p>
        </p:txBody>
      </p:sp>
    </p:spTree>
    <p:extLst>
      <p:ext uri="{BB962C8B-B14F-4D97-AF65-F5344CB8AC3E}">
        <p14:creationId xmlns:p14="http://schemas.microsoft.com/office/powerpoint/2010/main" val="1587792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9144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Rectangle 13"/>
          <p:cNvSpPr/>
          <p:nvPr userDrawn="1"/>
        </p:nvSpPr>
        <p:spPr>
          <a:xfrm>
            <a:off x="0" y="0"/>
            <a:ext cx="9144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Tree>
    <p:extLst>
      <p:ext uri="{BB962C8B-B14F-4D97-AF65-F5344CB8AC3E}">
        <p14:creationId xmlns:p14="http://schemas.microsoft.com/office/powerpoint/2010/main" val="341695197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Lst>
  <p:hf sldNum="0" hdr="0" ftr="0" dt="0"/>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649E1-0182-6342-BE54-103E4D478F60}"/>
              </a:ext>
            </a:extLst>
          </p:cNvPr>
          <p:cNvSpPr>
            <a:spLocks noGrp="1"/>
          </p:cNvSpPr>
          <p:nvPr>
            <p:ph type="ctrTitle"/>
          </p:nvPr>
        </p:nvSpPr>
        <p:spPr>
          <a:xfrm>
            <a:off x="685800" y="1828800"/>
            <a:ext cx="8458200" cy="900546"/>
          </a:xfrm>
        </p:spPr>
        <p:txBody>
          <a:bodyPr/>
          <a:lstStyle/>
          <a:p>
            <a:r>
              <a:rPr lang="en-US" dirty="0"/>
              <a:t>For Live Session</a:t>
            </a:r>
          </a:p>
        </p:txBody>
      </p:sp>
      <p:sp>
        <p:nvSpPr>
          <p:cNvPr id="4" name="Subtitle 3"/>
          <p:cNvSpPr>
            <a:spLocks noGrp="1"/>
          </p:cNvSpPr>
          <p:nvPr>
            <p:ph type="subTitle" idx="1"/>
          </p:nvPr>
        </p:nvSpPr>
        <p:spPr>
          <a:xfrm>
            <a:off x="381000" y="2895600"/>
            <a:ext cx="8534400" cy="1752600"/>
          </a:xfrm>
        </p:spPr>
        <p:txBody>
          <a:bodyPr/>
          <a:lstStyle/>
          <a:p>
            <a:r>
              <a:rPr lang="en-IN" dirty="0"/>
              <a:t>Unit 7</a:t>
            </a:r>
          </a:p>
        </p:txBody>
      </p:sp>
    </p:spTree>
    <p:extLst>
      <p:ext uri="{BB962C8B-B14F-4D97-AF65-F5344CB8AC3E}">
        <p14:creationId xmlns:p14="http://schemas.microsoft.com/office/powerpoint/2010/main" val="2167838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2068741"/>
            <a:ext cx="9144000" cy="3666881"/>
          </a:xfrm>
        </p:spPr>
        <p:txBody>
          <a:bodyPr/>
          <a:lstStyle/>
          <a:p>
            <a:pPr marL="0" indent="0">
              <a:buNone/>
            </a:pPr>
            <a:r>
              <a:rPr lang="en-US" sz="1400" dirty="0"/>
              <a:t>In the last unit you used a KNN classifier to classify the passengers who survived and died.  Now we will use a Naïve Bayes (NB) classifier and compare the two! </a:t>
            </a:r>
          </a:p>
          <a:p>
            <a:r>
              <a:rPr lang="en-US" sz="1400" dirty="0"/>
              <a:t>Using all 891 observations, train a NB model with Age and </a:t>
            </a:r>
            <a:r>
              <a:rPr lang="en-US" sz="1400" dirty="0" err="1"/>
              <a:t>Pclass</a:t>
            </a:r>
            <a:r>
              <a:rPr lang="en-US" sz="1400" dirty="0"/>
              <a:t> as predictors and use this model to predict the survival of a 30 year old passenger in the 1, 2 and 3 classes.  Use the “type = raw” option to look at the predicted percentage of each outcome. (One slide.)</a:t>
            </a:r>
          </a:p>
          <a:p>
            <a:r>
              <a:rPr lang="en-US" sz="1400" dirty="0"/>
              <a:t>Split the 891 observations into a training and test set 70% - 30% using this seed and code:</a:t>
            </a:r>
          </a:p>
          <a:p>
            <a:pPr marL="457200" lvl="1" indent="0">
              <a:buNone/>
            </a:pPr>
            <a:r>
              <a:rPr lang="en-US" sz="1000" dirty="0" err="1"/>
              <a:t>titanicClean</a:t>
            </a:r>
            <a:r>
              <a:rPr lang="en-US" sz="1000" dirty="0"/>
              <a:t> = titanic %&gt;% filter(!</a:t>
            </a:r>
            <a:r>
              <a:rPr lang="en-US" sz="1000" dirty="0" err="1"/>
              <a:t>is.na</a:t>
            </a:r>
            <a:r>
              <a:rPr lang="en-US" sz="1000" dirty="0"/>
              <a:t>(Age) &amp; !</a:t>
            </a:r>
            <a:r>
              <a:rPr lang="en-US" sz="1000" dirty="0" err="1"/>
              <a:t>is.na</a:t>
            </a:r>
            <a:r>
              <a:rPr lang="en-US" sz="1000" dirty="0"/>
              <a:t>(</a:t>
            </a:r>
            <a:r>
              <a:rPr lang="en-US" sz="1000" dirty="0" err="1"/>
              <a:t>Pclass</a:t>
            </a:r>
            <a:r>
              <a:rPr lang="en-US" sz="1000" dirty="0"/>
              <a:t>))</a:t>
            </a:r>
          </a:p>
          <a:p>
            <a:pPr marL="457200" lvl="1" indent="0">
              <a:buNone/>
            </a:pPr>
            <a:r>
              <a:rPr lang="en-US" sz="1000" dirty="0" err="1"/>
              <a:t>set.seed</a:t>
            </a:r>
            <a:r>
              <a:rPr lang="en-US" sz="1000" dirty="0"/>
              <a:t>(4)</a:t>
            </a:r>
          </a:p>
          <a:p>
            <a:pPr marL="457200" lvl="1" indent="0">
              <a:buNone/>
            </a:pPr>
            <a:r>
              <a:rPr lang="en-US" sz="1000" dirty="0" err="1"/>
              <a:t>trainIndices</a:t>
            </a:r>
            <a:r>
              <a:rPr lang="en-US" sz="1000" dirty="0"/>
              <a:t> = sample(seq(1:length(</a:t>
            </a:r>
            <a:r>
              <a:rPr lang="en-US" sz="1000" dirty="0" err="1"/>
              <a:t>titanicClean$Age</a:t>
            </a:r>
            <a:r>
              <a:rPr lang="en-US" sz="1000" dirty="0"/>
              <a:t>)),round(.7*length(</a:t>
            </a:r>
            <a:r>
              <a:rPr lang="en-US" sz="1000" dirty="0" err="1"/>
              <a:t>titanicClean$Age</a:t>
            </a:r>
            <a:r>
              <a:rPr lang="en-US" sz="1000" dirty="0"/>
              <a:t>)))</a:t>
            </a:r>
          </a:p>
          <a:p>
            <a:pPr marL="457200" lvl="1" indent="0">
              <a:buNone/>
            </a:pPr>
            <a:r>
              <a:rPr lang="en-US" sz="1000" dirty="0" err="1"/>
              <a:t>trainTitanic</a:t>
            </a:r>
            <a:r>
              <a:rPr lang="en-US" sz="1000" dirty="0"/>
              <a:t> = </a:t>
            </a:r>
            <a:r>
              <a:rPr lang="en-US" sz="1000" dirty="0" err="1"/>
              <a:t>titanicClean</a:t>
            </a:r>
            <a:r>
              <a:rPr lang="en-US" sz="1000" dirty="0"/>
              <a:t>[</a:t>
            </a:r>
            <a:r>
              <a:rPr lang="en-US" sz="1000" dirty="0" err="1"/>
              <a:t>trainIndices</a:t>
            </a:r>
            <a:r>
              <a:rPr lang="en-US" sz="1000" dirty="0"/>
              <a:t>,]</a:t>
            </a:r>
          </a:p>
          <a:p>
            <a:pPr marL="457200" lvl="1" indent="0">
              <a:buNone/>
            </a:pPr>
            <a:r>
              <a:rPr lang="en-US" sz="1000" dirty="0" err="1"/>
              <a:t>testTitanic</a:t>
            </a:r>
            <a:r>
              <a:rPr lang="en-US" sz="1000" dirty="0"/>
              <a:t> = </a:t>
            </a:r>
            <a:r>
              <a:rPr lang="en-US" sz="1000" dirty="0" err="1"/>
              <a:t>titanicClean</a:t>
            </a:r>
            <a:r>
              <a:rPr lang="en-US" sz="1000" dirty="0"/>
              <a:t>[-</a:t>
            </a:r>
            <a:r>
              <a:rPr lang="en-US" sz="1000" dirty="0" err="1"/>
              <a:t>trainIndices</a:t>
            </a:r>
            <a:r>
              <a:rPr lang="en-US" sz="1000" dirty="0"/>
              <a:t>,]</a:t>
            </a:r>
          </a:p>
          <a:p>
            <a:pPr marL="457200" lvl="1" indent="0">
              <a:buNone/>
            </a:pPr>
            <a:r>
              <a:rPr lang="en-US" sz="1400" dirty="0"/>
              <a:t>(One slide that shows the head of </a:t>
            </a:r>
            <a:r>
              <a:rPr lang="en-US" sz="1400" dirty="0" err="1"/>
              <a:t>trainTitanic</a:t>
            </a:r>
            <a:r>
              <a:rPr lang="en-US" sz="1400" dirty="0"/>
              <a:t> and </a:t>
            </a:r>
            <a:r>
              <a:rPr lang="en-US" sz="1400" dirty="0" err="1"/>
              <a:t>testTitanic</a:t>
            </a:r>
            <a:r>
              <a:rPr lang="en-US" sz="1400" dirty="0"/>
              <a:t>)</a:t>
            </a:r>
          </a:p>
          <a:p>
            <a:r>
              <a:rPr lang="en-US" sz="1400" dirty="0"/>
              <a:t>Train a NB model based on the training set using just the Age and </a:t>
            </a:r>
            <a:r>
              <a:rPr lang="en-US" sz="1400" dirty="0" err="1"/>
              <a:t>Pclass</a:t>
            </a:r>
            <a:r>
              <a:rPr lang="en-US" sz="1400" dirty="0"/>
              <a:t> variables. Use the model to predict the survival of those in the test set and use those results to evaluate the model based on accuracy, sensitivity and specificity. Finally, Compare the results to what you found with the KNN classifier. (At least one slide.)</a:t>
            </a:r>
          </a:p>
          <a:p>
            <a:r>
              <a:rPr lang="en-US" sz="1400" dirty="0"/>
              <a:t>Now repeat the above with a new seed and compare the accuracy, sensitivity and specificity.  Do this 3 or 4 times to observe the variance in the statistics. (At least one slide.)</a:t>
            </a:r>
          </a:p>
          <a:p>
            <a:r>
              <a:rPr lang="en-US" sz="1400" dirty="0"/>
              <a:t>Write a loop to repeat the above for 100 different values of the seed.  Find the average of the accuracy, sensitivity and specificity to get a stable (smaller variance) statistic to evaluate the model.  (At least one slide.)</a:t>
            </a:r>
          </a:p>
          <a:p>
            <a:pPr marL="0" indent="0">
              <a:buNone/>
            </a:pPr>
            <a:endParaRPr lang="en-US" sz="2000" dirty="0"/>
          </a:p>
        </p:txBody>
      </p:sp>
      <p:pic>
        <p:nvPicPr>
          <p:cNvPr id="4" name="Picture 3">
            <a:extLst>
              <a:ext uri="{FF2B5EF4-FFF2-40B4-BE49-F238E27FC236}">
                <a16:creationId xmlns:a16="http://schemas.microsoft.com/office/drawing/2014/main" id="{01B373B8-5FD6-FB42-AF5A-0BA769191C3E}"/>
              </a:ext>
            </a:extLst>
          </p:cNvPr>
          <p:cNvPicPr>
            <a:picLocks noChangeAspect="1"/>
          </p:cNvPicPr>
          <p:nvPr/>
        </p:nvPicPr>
        <p:blipFill>
          <a:blip r:embed="rId2"/>
          <a:stretch>
            <a:fillRect/>
          </a:stretch>
        </p:blipFill>
        <p:spPr>
          <a:xfrm>
            <a:off x="3309631" y="1371600"/>
            <a:ext cx="2524737" cy="733055"/>
          </a:xfrm>
          <a:prstGeom prst="rect">
            <a:avLst/>
          </a:prstGeom>
        </p:spPr>
      </p:pic>
    </p:spTree>
    <p:extLst>
      <p:ext uri="{BB962C8B-B14F-4D97-AF65-F5344CB8AC3E}">
        <p14:creationId xmlns:p14="http://schemas.microsoft.com/office/powerpoint/2010/main" val="3487394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2068741"/>
            <a:ext cx="9144000" cy="3666881"/>
          </a:xfrm>
        </p:spPr>
        <p:txBody>
          <a:bodyPr/>
          <a:lstStyle/>
          <a:p>
            <a:r>
              <a:rPr lang="en-US" sz="1400" dirty="0"/>
              <a:t>Now add Sex to the model so that it has Age, </a:t>
            </a:r>
            <a:r>
              <a:rPr lang="en-US" sz="1400" dirty="0" err="1"/>
              <a:t>Pclass</a:t>
            </a:r>
            <a:r>
              <a:rPr lang="en-US" sz="1400" dirty="0"/>
              <a:t> and Sex in the NB model.  Use the </a:t>
            </a:r>
            <a:r>
              <a:rPr lang="en-US" sz="1400" dirty="0" err="1"/>
              <a:t>trainTitanic</a:t>
            </a:r>
            <a:r>
              <a:rPr lang="en-US" sz="1400" dirty="0"/>
              <a:t>(</a:t>
            </a:r>
            <a:r>
              <a:rPr lang="en-US" sz="1400" dirty="0" err="1"/>
              <a:t>set.seed</a:t>
            </a:r>
            <a:r>
              <a:rPr lang="en-US" sz="1400" dirty="0"/>
              <a:t>(4)) </a:t>
            </a:r>
            <a:r>
              <a:rPr lang="en-US" sz="1400" dirty="0" err="1"/>
              <a:t>dataframe</a:t>
            </a:r>
            <a:r>
              <a:rPr lang="en-US" sz="1400" dirty="0"/>
              <a:t> to train the model and create a confusion matrix using the </a:t>
            </a:r>
            <a:r>
              <a:rPr lang="en-US" sz="1400" dirty="0" err="1"/>
              <a:t>testTitanic</a:t>
            </a:r>
            <a:r>
              <a:rPr lang="en-US" sz="1400" dirty="0"/>
              <a:t> </a:t>
            </a:r>
            <a:r>
              <a:rPr lang="en-US" sz="1400" dirty="0" err="1"/>
              <a:t>dataframe</a:t>
            </a:r>
            <a:r>
              <a:rPr lang="en-US" sz="1400" dirty="0"/>
              <a:t>.  In addition, find the Accuracy, Sensitivity and Specificity. (1 slide)</a:t>
            </a:r>
          </a:p>
          <a:p>
            <a:r>
              <a:rPr lang="en-US" sz="1400" dirty="0"/>
              <a:t>Again write a loop to get a stable estimate of the accuracy, sensitivity and specificity of this model (using 100 unique seeds).  (1 slide)</a:t>
            </a:r>
          </a:p>
          <a:p>
            <a:r>
              <a:rPr lang="en-US" sz="1400" b="1" dirty="0"/>
              <a:t>BONUS:</a:t>
            </a:r>
            <a:r>
              <a:rPr lang="en-US" sz="1400" dirty="0"/>
              <a:t> Using the Male and Female KNN from the bonus of Unit 6, combine the two confusion matrices from the Male and Female KNN models to make one confusion matrix and find the accuracy, sensitivity and specificity based on that model.  Compare this with the performance of your NB model.  Do you prefer one over the other?  </a:t>
            </a:r>
          </a:p>
          <a:p>
            <a:endParaRPr lang="en-US" sz="1400" dirty="0"/>
          </a:p>
          <a:p>
            <a:pPr marL="0" indent="0">
              <a:buNone/>
            </a:pPr>
            <a:endParaRPr lang="en-US" sz="2000" dirty="0"/>
          </a:p>
        </p:txBody>
      </p:sp>
      <p:pic>
        <p:nvPicPr>
          <p:cNvPr id="4" name="Picture 3">
            <a:extLst>
              <a:ext uri="{FF2B5EF4-FFF2-40B4-BE49-F238E27FC236}">
                <a16:creationId xmlns:a16="http://schemas.microsoft.com/office/drawing/2014/main" id="{01B373B8-5FD6-FB42-AF5A-0BA769191C3E}"/>
              </a:ext>
            </a:extLst>
          </p:cNvPr>
          <p:cNvPicPr>
            <a:picLocks noChangeAspect="1"/>
          </p:cNvPicPr>
          <p:nvPr/>
        </p:nvPicPr>
        <p:blipFill>
          <a:blip r:embed="rId2"/>
          <a:stretch>
            <a:fillRect/>
          </a:stretch>
        </p:blipFill>
        <p:spPr>
          <a:xfrm>
            <a:off x="3309631" y="1371600"/>
            <a:ext cx="2524737" cy="733055"/>
          </a:xfrm>
          <a:prstGeom prst="rect">
            <a:avLst/>
          </a:prstGeom>
        </p:spPr>
      </p:pic>
    </p:spTree>
    <p:extLst>
      <p:ext uri="{BB962C8B-B14F-4D97-AF65-F5344CB8AC3E}">
        <p14:creationId xmlns:p14="http://schemas.microsoft.com/office/powerpoint/2010/main" val="2001367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sz="4000" dirty="0"/>
              <a:t>For Live Session: Part 2 (1 – 3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57143" y="3600450"/>
            <a:ext cx="9029700" cy="2882900"/>
          </a:xfrm>
        </p:spPr>
        <p:txBody>
          <a:bodyPr/>
          <a:lstStyle/>
          <a:p>
            <a:pPr marL="0" indent="0">
              <a:buNone/>
            </a:pPr>
            <a:r>
              <a:rPr lang="en-US" sz="2000" dirty="0"/>
              <a:t>a. For the full (multinomial) IRIS data (the </a:t>
            </a:r>
            <a:r>
              <a:rPr lang="en-US" sz="2000" i="1" dirty="0"/>
              <a:t>iris </a:t>
            </a:r>
            <a:r>
              <a:rPr lang="en-US" sz="2000" dirty="0"/>
              <a:t>dataset in R), do a 70-30 train/test cross validation and use sepal length and width as predictors.  Generate 100 different train/test splits and calculate the average accuracy, sensitivity and specificity.  Compare the average accuracy to that to the KNN model you used in Unit 6.  </a:t>
            </a:r>
          </a:p>
          <a:p>
            <a:pPr marL="0" indent="0">
              <a:buNone/>
            </a:pPr>
            <a:endParaRPr lang="en-US" sz="2000" dirty="0"/>
          </a:p>
          <a:p>
            <a:pPr marL="0" indent="0">
              <a:buNone/>
            </a:pPr>
            <a:endParaRPr lang="en-US" sz="2000" dirty="0"/>
          </a:p>
        </p:txBody>
      </p:sp>
      <p:pic>
        <p:nvPicPr>
          <p:cNvPr id="4" name="Picture 3">
            <a:extLst>
              <a:ext uri="{FF2B5EF4-FFF2-40B4-BE49-F238E27FC236}">
                <a16:creationId xmlns:a16="http://schemas.microsoft.com/office/drawing/2014/main" id="{A63C3183-2971-A64D-B24E-F52D7E326B60}"/>
              </a:ext>
            </a:extLst>
          </p:cNvPr>
          <p:cNvPicPr>
            <a:picLocks noChangeAspect="1"/>
          </p:cNvPicPr>
          <p:nvPr/>
        </p:nvPicPr>
        <p:blipFill>
          <a:blip r:embed="rId2"/>
          <a:stretch>
            <a:fillRect/>
          </a:stretch>
        </p:blipFill>
        <p:spPr>
          <a:xfrm>
            <a:off x="1827721" y="1371600"/>
            <a:ext cx="5488557" cy="2053366"/>
          </a:xfrm>
          <a:prstGeom prst="rect">
            <a:avLst/>
          </a:prstGeom>
        </p:spPr>
      </p:pic>
    </p:spTree>
    <p:extLst>
      <p:ext uri="{BB962C8B-B14F-4D97-AF65-F5344CB8AC3E}">
        <p14:creationId xmlns:p14="http://schemas.microsoft.com/office/powerpoint/2010/main" val="2980648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sz="4000" dirty="0"/>
              <a:t>For Live Session: BONUS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57143" y="4348264"/>
            <a:ext cx="9029700" cy="2135086"/>
          </a:xfrm>
        </p:spPr>
        <p:txBody>
          <a:bodyPr/>
          <a:lstStyle/>
          <a:p>
            <a:pPr marL="0" indent="0">
              <a:buNone/>
            </a:pPr>
            <a:r>
              <a:rPr lang="en-US" sz="2000" dirty="0"/>
              <a:t>Use the NYT News/Other Classifier code to analyze stories about Trump last month (search term “Trump”). We would like to build a classifier that will classify between news stories and other and we would like to compare two models: one that uses the headline and one that uses the snippet.  Compare these two models based on sensitivity and specificity and provide at least one plot to help you visualize the results.  </a:t>
            </a:r>
          </a:p>
          <a:p>
            <a:pPr marL="0" indent="0">
              <a:buNone/>
            </a:pPr>
            <a:endParaRPr lang="en-US" sz="2000" dirty="0"/>
          </a:p>
          <a:p>
            <a:pPr marL="0" indent="0">
              <a:buNone/>
            </a:pPr>
            <a:endParaRPr lang="en-US" sz="2000" dirty="0"/>
          </a:p>
        </p:txBody>
      </p:sp>
      <p:pic>
        <p:nvPicPr>
          <p:cNvPr id="5" name="Picture 4">
            <a:extLst>
              <a:ext uri="{FF2B5EF4-FFF2-40B4-BE49-F238E27FC236}">
                <a16:creationId xmlns:a16="http://schemas.microsoft.com/office/drawing/2014/main" id="{A28CE966-4176-774D-B908-01FE76C50F4A}"/>
              </a:ext>
            </a:extLst>
          </p:cNvPr>
          <p:cNvPicPr>
            <a:picLocks noChangeAspect="1"/>
          </p:cNvPicPr>
          <p:nvPr/>
        </p:nvPicPr>
        <p:blipFill>
          <a:blip r:embed="rId2"/>
          <a:stretch>
            <a:fillRect/>
          </a:stretch>
        </p:blipFill>
        <p:spPr>
          <a:xfrm>
            <a:off x="1978085" y="1548387"/>
            <a:ext cx="5187815" cy="2593908"/>
          </a:xfrm>
          <a:prstGeom prst="rect">
            <a:avLst/>
          </a:prstGeom>
        </p:spPr>
      </p:pic>
    </p:spTree>
    <p:extLst>
      <p:ext uri="{BB962C8B-B14F-4D97-AF65-F5344CB8AC3E}">
        <p14:creationId xmlns:p14="http://schemas.microsoft.com/office/powerpoint/2010/main" val="3630031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a:t>Part 3 </a:t>
                </a:r>
                <a:r>
                  <a:rPr lang="en-US" dirty="0"/>
                  <a:t>(</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1 </m:t>
                    </m:r>
                    <m:r>
                      <a:rPr lang="en-US" b="0" i="1" smtClean="0">
                        <a:latin typeface="Cambria Math" panose="02040503050406030204" pitchFamily="18" charset="0"/>
                        <a:ea typeface="Cambria Math" panose="02040503050406030204" pitchFamily="18" charset="0"/>
                      </a:rPr>
                      <m:t>h𝑜𝑢𝑟</m:t>
                    </m:r>
                  </m:oMath>
                </a14:m>
                <a:r>
                  <a:rPr lang="en-US" dirty="0"/>
                  <a:t>)</a:t>
                </a:r>
              </a:p>
            </p:txBody>
          </p:sp>
        </mc:Choice>
        <mc:Fallback xmlns="">
          <p:sp>
            <p:nvSpPr>
              <p:cNvPr id="2" name="Title 1">
                <a:extLst>
                  <a:ext uri="{FF2B5EF4-FFF2-40B4-BE49-F238E27FC236}">
                    <a16:creationId xmlns:a16="http://schemas.microsoft.com/office/drawing/2014/main" id="{79866D22-F16C-A645-BAD3-EE9380F9712C}"/>
                  </a:ext>
                </a:extLst>
              </p:cNvPr>
              <p:cNvSpPr>
                <a:spLocks noGrp="1" noRot="1" noChangeAspect="1" noMove="1" noResize="1" noEditPoints="1" noAdjustHandles="1" noChangeArrowheads="1" noChangeShapeType="1" noTextEdit="1"/>
              </p:cNvSpPr>
              <p:nvPr>
                <p:ph type="title"/>
              </p:nvPr>
            </p:nvSpPr>
            <p:spPr>
              <a:blipFill>
                <a:blip r:embed="rId2"/>
                <a:stretch>
                  <a:fillRect b="-8791"/>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FA71A8AE-5096-E042-BFFD-BC01E1365037}"/>
              </a:ext>
            </a:extLst>
          </p:cNvPr>
          <p:cNvSpPr txBox="1"/>
          <p:nvPr/>
        </p:nvSpPr>
        <p:spPr>
          <a:xfrm>
            <a:off x="894945" y="2188723"/>
            <a:ext cx="7354110" cy="2862322"/>
          </a:xfrm>
          <a:prstGeom prst="rect">
            <a:avLst/>
          </a:prstGeom>
          <a:noFill/>
        </p:spPr>
        <p:txBody>
          <a:bodyPr wrap="square" rtlCol="0">
            <a:spAutoFit/>
          </a:bodyPr>
          <a:lstStyle/>
          <a:p>
            <a:pPr algn="ctr"/>
            <a:r>
              <a:rPr lang="en-US" sz="6000" dirty="0"/>
              <a:t>Takeaways</a:t>
            </a:r>
          </a:p>
          <a:p>
            <a:pPr algn="ctr"/>
            <a:r>
              <a:rPr lang="en-US" sz="6000" dirty="0"/>
              <a:t>and </a:t>
            </a:r>
          </a:p>
          <a:p>
            <a:pPr algn="ctr"/>
            <a:r>
              <a:rPr lang="en-US" sz="6000" dirty="0"/>
              <a:t>questions!</a:t>
            </a:r>
          </a:p>
        </p:txBody>
      </p:sp>
    </p:spTree>
    <p:extLst>
      <p:ext uri="{BB962C8B-B14F-4D97-AF65-F5344CB8AC3E}">
        <p14:creationId xmlns:p14="http://schemas.microsoft.com/office/powerpoint/2010/main" val="3568007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76298325"/>
      </p:ext>
    </p:extLst>
  </p:cSld>
  <p:clrMapOvr>
    <a:masterClrMapping/>
  </p:clrMapOvr>
</p:sld>
</file>

<file path=ppt/theme/theme1.xml><?xml version="1.0" encoding="utf-8"?>
<a:theme xmlns:a="http://schemas.openxmlformats.org/drawingml/2006/main" name="1_Body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2U</Template>
  <TotalTime>167</TotalTime>
  <Words>689</Words>
  <Application>Microsoft Macintosh PowerPoint</Application>
  <PresentationFormat>On-screen Show (4:3)</PresentationFormat>
  <Paragraphs>27</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Cambria Math</vt:lpstr>
      <vt:lpstr>1_Body Slides</vt:lpstr>
      <vt:lpstr>For Live Session</vt:lpstr>
      <vt:lpstr>For Live Session: Part 1 (3-5 hours)</vt:lpstr>
      <vt:lpstr>For Live Session: Part 1 (3-5 hours)</vt:lpstr>
      <vt:lpstr>For Live Session: Part 2 (1 – 3 hours)</vt:lpstr>
      <vt:lpstr>For Live Session: BONUS</vt:lpstr>
      <vt:lpstr>Part 3 (≤1 hour)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Live Session</dc:title>
  <dc:creator>Microsoft Office User</dc:creator>
  <cp:lastModifiedBy>Microsoft Office User</cp:lastModifiedBy>
  <cp:revision>17</cp:revision>
  <dcterms:created xsi:type="dcterms:W3CDTF">2019-09-23T08:00:29Z</dcterms:created>
  <dcterms:modified xsi:type="dcterms:W3CDTF">2020-01-02T19:51:58Z</dcterms:modified>
</cp:coreProperties>
</file>

<file path=docProps/thumbnail.jpeg>
</file>